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81" d="100"/>
          <a:sy n="81" d="100"/>
        </p:scale>
        <p:origin x="1080" y="90"/>
      </p:cViewPr>
      <p:guideLst>
        <p:guide orient="horz" pos="2160"/>
        <p:guide pos="2880"/>
      </p:guideLst>
    </p:cSldViewPr>
  </p:slideViewPr>
  <p:outlineViewPr>
    <p:cViewPr>
      <p:scale>
        <a:sx n="33" d="100"/>
        <a:sy n="33" d="100"/>
      </p:scale>
      <p:origin x="48" y="599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43F13A-5102-4873-A5FB-4648F8D76A22}"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3F13A-5102-4873-A5FB-4648F8D76A22}"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3F13A-5102-4873-A5FB-4648F8D76A22}"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43F13A-5102-4873-A5FB-4648F8D76A22}"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43F13A-5102-4873-A5FB-4648F8D76A22}" type="datetimeFigureOut">
              <a:rPr lang="en-US" smtClean="0"/>
              <a:pPr/>
              <a:t>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43F13A-5102-4873-A5FB-4648F8D76A22}"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43F13A-5102-4873-A5FB-4648F8D76A22}" type="datetimeFigureOut">
              <a:rPr lang="en-US" smtClean="0"/>
              <a:pPr/>
              <a:t>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43F13A-5102-4873-A5FB-4648F8D76A22}" type="datetimeFigureOut">
              <a:rPr lang="en-US" smtClean="0"/>
              <a:pPr/>
              <a:t>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43F13A-5102-4873-A5FB-4648F8D76A22}" type="datetimeFigureOut">
              <a:rPr lang="en-US" smtClean="0"/>
              <a:pPr/>
              <a:t>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3F13A-5102-4873-A5FB-4648F8D76A22}"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3F13A-5102-4873-A5FB-4648F8D76A22}" type="datetimeFigureOut">
              <a:rPr lang="en-US" smtClean="0"/>
              <a:pPr/>
              <a:t>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40FCE6-35C2-4503-945E-F940955BE08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0" y="274638"/>
            <a:ext cx="5257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0" y="1600200"/>
            <a:ext cx="5257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43F13A-5102-4873-A5FB-4648F8D76A22}" type="datetimeFigureOut">
              <a:rPr lang="en-US" smtClean="0"/>
              <a:pPr/>
              <a:t>2/6/2017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0FCE6-35C2-4503-945E-F940955BE08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1">
              <a:lumMod val="8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lumMod val="8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lumMod val="8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lumMod val="8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lumMod val="8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581400" y="228600"/>
            <a:ext cx="5258106" cy="1446550"/>
          </a:xfrm>
          <a:prstGeom prst="rect">
            <a:avLst/>
          </a:prstGeom>
          <a:noFill/>
        </p:spPr>
        <p:txBody>
          <a:bodyPr wrap="none" rtlCol="0">
            <a:spAutoFit/>
          </a:bodyPr>
          <a:lstStyle/>
          <a:p>
            <a:r>
              <a:rPr lang="en-US" sz="4400" b="1" dirty="0" smtClean="0">
                <a:solidFill>
                  <a:schemeClr val="bg1"/>
                </a:solidFill>
              </a:rPr>
              <a:t>The Logic of Science</a:t>
            </a:r>
          </a:p>
          <a:p>
            <a:r>
              <a:rPr lang="en-US" sz="4400" b="1" dirty="0" smtClean="0">
                <a:solidFill>
                  <a:schemeClr val="bg1"/>
                </a:solidFill>
              </a:rPr>
              <a:t>And Teaching Physics.</a:t>
            </a:r>
            <a:endParaRPr lang="en-US" sz="4400" b="1" dirty="0">
              <a:solidFill>
                <a:schemeClr val="bg1"/>
              </a:solidFill>
            </a:endParaRPr>
          </a:p>
        </p:txBody>
      </p:sp>
      <p:sp>
        <p:nvSpPr>
          <p:cNvPr id="5" name="TextBox 4"/>
          <p:cNvSpPr txBox="1"/>
          <p:nvPr/>
        </p:nvSpPr>
        <p:spPr>
          <a:xfrm>
            <a:off x="5638800" y="1905000"/>
            <a:ext cx="2718693" cy="830997"/>
          </a:xfrm>
          <a:prstGeom prst="rect">
            <a:avLst/>
          </a:prstGeom>
          <a:noFill/>
        </p:spPr>
        <p:txBody>
          <a:bodyPr wrap="none" rtlCol="0">
            <a:spAutoFit/>
          </a:bodyPr>
          <a:lstStyle/>
          <a:p>
            <a:r>
              <a:rPr lang="en-US" sz="2800" dirty="0" smtClean="0">
                <a:solidFill>
                  <a:schemeClr val="bg1"/>
                </a:solidFill>
              </a:rPr>
              <a:t>By: </a:t>
            </a:r>
            <a:r>
              <a:rPr lang="en-US" sz="2800" dirty="0" err="1" smtClean="0">
                <a:solidFill>
                  <a:schemeClr val="bg1"/>
                </a:solidFill>
              </a:rPr>
              <a:t>Gnerikh</a:t>
            </a:r>
            <a:r>
              <a:rPr lang="en-US" sz="2800" dirty="0" smtClean="0">
                <a:solidFill>
                  <a:schemeClr val="bg1"/>
                </a:solidFill>
              </a:rPr>
              <a:t> </a:t>
            </a:r>
            <a:r>
              <a:rPr lang="en-US" sz="2800" dirty="0" err="1" smtClean="0">
                <a:solidFill>
                  <a:schemeClr val="bg1"/>
                </a:solidFill>
              </a:rPr>
              <a:t>Golin</a:t>
            </a:r>
            <a:endParaRPr lang="en-US" sz="2800" dirty="0" smtClean="0">
              <a:solidFill>
                <a:schemeClr val="bg1"/>
              </a:solidFill>
            </a:endParaRPr>
          </a:p>
          <a:p>
            <a:r>
              <a:rPr lang="en-US" sz="2000" dirty="0" smtClean="0">
                <a:solidFill>
                  <a:schemeClr val="bg1"/>
                </a:solidFill>
              </a:rPr>
              <a:t>      Touro College, NY</a:t>
            </a:r>
            <a:endParaRPr lang="en-US" sz="2000" dirty="0">
              <a:solidFill>
                <a:schemeClr val="bg1"/>
              </a:solidFill>
            </a:endParaRPr>
          </a:p>
        </p:txBody>
      </p:sp>
      <p:sp>
        <p:nvSpPr>
          <p:cNvPr id="6" name="Rounded Rectangle 5"/>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010400" cy="1143000"/>
          </a:xfrm>
        </p:spPr>
        <p:txBody>
          <a:bodyPr>
            <a:normAutofit fontScale="90000"/>
          </a:bodyPr>
          <a:lstStyle/>
          <a:p>
            <a:r>
              <a:rPr lang="en-US" dirty="0" smtClean="0"/>
              <a:t>The Logic of Physics as an Educational Subject</a:t>
            </a:r>
            <a:endParaRPr lang="en-US" dirty="0"/>
          </a:p>
        </p:txBody>
      </p:sp>
      <p:sp>
        <p:nvSpPr>
          <p:cNvPr id="3" name="Content Placeholder 2"/>
          <p:cNvSpPr>
            <a:spLocks noGrp="1"/>
          </p:cNvSpPr>
          <p:nvPr>
            <p:ph idx="1"/>
          </p:nvPr>
        </p:nvSpPr>
        <p:spPr>
          <a:xfrm>
            <a:off x="3429000" y="1371600"/>
            <a:ext cx="5257800" cy="4754563"/>
          </a:xfrm>
        </p:spPr>
        <p:txBody>
          <a:bodyPr>
            <a:normAutofit fontScale="85000" lnSpcReduction="20000"/>
          </a:bodyPr>
          <a:lstStyle/>
          <a:p>
            <a:r>
              <a:rPr lang="en-US" dirty="0" smtClean="0"/>
              <a:t>First of all, it is the structure of a basic science, including fundamental theories, accepted methods of research, and logical conclusions such as induction, deduction, analogy, hypothesis, mathematical proof, experiment, mental experiment, idealization, modeling, and so forth. (</a:t>
            </a:r>
            <a:r>
              <a:rPr lang="en-US" dirty="0" err="1" smtClean="0"/>
              <a:t>Golin</a:t>
            </a:r>
            <a:r>
              <a:rPr lang="en-US" dirty="0" smtClean="0"/>
              <a:t>, 1985). This implies that at any stage of education, the logic pattern of an education subject will, to certain extent, be a projection of a college textbook.</a:t>
            </a:r>
            <a:endParaRPr lang="en-US"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7086600" cy="1143000"/>
          </a:xfrm>
        </p:spPr>
        <p:txBody>
          <a:bodyPr>
            <a:normAutofit fontScale="90000"/>
          </a:bodyPr>
          <a:lstStyle/>
          <a:p>
            <a:r>
              <a:rPr lang="en-US" dirty="0" smtClean="0"/>
              <a:t>The Logic of Physics as an Educational Subject</a:t>
            </a:r>
            <a:endParaRPr lang="en-US" dirty="0"/>
          </a:p>
        </p:txBody>
      </p:sp>
      <p:sp>
        <p:nvSpPr>
          <p:cNvPr id="3" name="Content Placeholder 2"/>
          <p:cNvSpPr>
            <a:spLocks noGrp="1"/>
          </p:cNvSpPr>
          <p:nvPr>
            <p:ph idx="1"/>
          </p:nvPr>
        </p:nvSpPr>
        <p:spPr>
          <a:xfrm>
            <a:off x="3505200" y="1524000"/>
            <a:ext cx="5257800" cy="4754563"/>
          </a:xfrm>
        </p:spPr>
        <p:txBody>
          <a:bodyPr>
            <a:normAutofit fontScale="70000" lnSpcReduction="20000"/>
          </a:bodyPr>
          <a:lstStyle/>
          <a:p>
            <a:r>
              <a:rPr lang="en-US" dirty="0" smtClean="0"/>
              <a:t>Of course if in the process of education, we set ourselves the task of preparing scientists, that case at hand would only be the strict correspondence between an educational subject and the paradigm; otherwise, the existing group of scientists would not accept our graduates and they would not be able to work as scientists. However if an educational subject is to have different objectives, for instance, that of general education, then the connection with the existing paradigm turns out to be less imperative. In particular, it is sufficient for the logical structure of an educational subject to be isomorphic to the paradigm.</a:t>
            </a:r>
            <a:endParaRPr lang="en-US" dirty="0"/>
          </a:p>
        </p:txBody>
      </p:sp>
      <p:sp>
        <p:nvSpPr>
          <p:cNvPr id="6" name="Rounded Rectangle 5"/>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8001000" cy="1143000"/>
          </a:xfrm>
        </p:spPr>
        <p:txBody>
          <a:bodyPr>
            <a:normAutofit fontScale="90000"/>
          </a:bodyPr>
          <a:lstStyle/>
          <a:p>
            <a:r>
              <a:rPr lang="en-US" dirty="0" smtClean="0"/>
              <a:t>The Logic of Physics as an </a:t>
            </a:r>
            <a:br>
              <a:rPr lang="en-US" dirty="0" smtClean="0"/>
            </a:br>
            <a:r>
              <a:rPr lang="en-US" dirty="0" smtClean="0"/>
              <a:t>Educational Subject</a:t>
            </a:r>
            <a:endParaRPr lang="en-US" dirty="0"/>
          </a:p>
        </p:txBody>
      </p:sp>
      <p:sp>
        <p:nvSpPr>
          <p:cNvPr id="3" name="Content Placeholder 2"/>
          <p:cNvSpPr>
            <a:spLocks noGrp="1"/>
          </p:cNvSpPr>
          <p:nvPr>
            <p:ph idx="1"/>
          </p:nvPr>
        </p:nvSpPr>
        <p:spPr>
          <a:xfrm>
            <a:off x="3429000" y="1371600"/>
            <a:ext cx="5257800" cy="4754563"/>
          </a:xfrm>
        </p:spPr>
        <p:txBody>
          <a:bodyPr>
            <a:normAutofit fontScale="92500" lnSpcReduction="20000"/>
          </a:bodyPr>
          <a:lstStyle/>
          <a:p>
            <a:r>
              <a:rPr lang="en-US" dirty="0" smtClean="0"/>
              <a:t>The logic of an educational </a:t>
            </a:r>
            <a:r>
              <a:rPr lang="en-US" dirty="0" smtClean="0"/>
              <a:t>subject </a:t>
            </a:r>
            <a:r>
              <a:rPr lang="en-US" dirty="0" smtClean="0"/>
              <a:t>determined by </a:t>
            </a:r>
            <a:r>
              <a:rPr lang="en-US" dirty="0" smtClean="0"/>
              <a:t> </a:t>
            </a:r>
            <a:r>
              <a:rPr lang="en-US" dirty="0" smtClean="0"/>
              <a:t>number of psychological and pedagogical requirements, in particular, that of the accessibility of educational material, its correspondence with the students’ cognitive abilities, the possibility of forming and developing cognitive interest, and so forth.</a:t>
            </a:r>
            <a:endParaRPr lang="en-US" dirty="0"/>
          </a:p>
        </p:txBody>
      </p:sp>
      <p:sp>
        <p:nvSpPr>
          <p:cNvPr id="5" name="Rounded Rectangle 4"/>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7162800" cy="1143000"/>
          </a:xfrm>
        </p:spPr>
        <p:txBody>
          <a:bodyPr>
            <a:normAutofit fontScale="90000"/>
          </a:bodyPr>
          <a:lstStyle/>
          <a:p>
            <a:r>
              <a:rPr lang="en-US" dirty="0" smtClean="0"/>
              <a:t>The Logic of Physics as an Educational Subject</a:t>
            </a:r>
            <a:endParaRPr lang="en-US" dirty="0"/>
          </a:p>
        </p:txBody>
      </p:sp>
      <p:sp>
        <p:nvSpPr>
          <p:cNvPr id="3" name="Content Placeholder 2"/>
          <p:cNvSpPr>
            <a:spLocks noGrp="1"/>
          </p:cNvSpPr>
          <p:nvPr>
            <p:ph idx="1"/>
          </p:nvPr>
        </p:nvSpPr>
        <p:spPr>
          <a:xfrm>
            <a:off x="3429000" y="1524000"/>
            <a:ext cx="5257800" cy="4678363"/>
          </a:xfrm>
        </p:spPr>
        <p:txBody>
          <a:bodyPr>
            <a:normAutofit fontScale="77500" lnSpcReduction="20000"/>
          </a:bodyPr>
          <a:lstStyle/>
          <a:p>
            <a:r>
              <a:rPr lang="en-US" dirty="0" smtClean="0"/>
              <a:t>The logic of an educational subject does not stem from uniquely from the logic of science. It is deliberately designed by educators for the purpose of following certain methodological instructions prompted by the goals of education and by didactic principles. Hence, it follows that there is no immanent and preset logic of an educational subject that would require compulsorily one and the only logic pattern of arranging an educational subject. </a:t>
            </a:r>
            <a:endParaRPr lang="en-US"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239000" cy="1143000"/>
          </a:xfrm>
        </p:spPr>
        <p:txBody>
          <a:bodyPr>
            <a:normAutofit fontScale="90000"/>
          </a:bodyPr>
          <a:lstStyle/>
          <a:p>
            <a:r>
              <a:rPr lang="en-US" dirty="0" smtClean="0"/>
              <a:t>The Logic of Physics as an Educational Subject</a:t>
            </a:r>
            <a:endParaRPr lang="en-US" dirty="0"/>
          </a:p>
        </p:txBody>
      </p:sp>
      <p:sp>
        <p:nvSpPr>
          <p:cNvPr id="3" name="Content Placeholder 2"/>
          <p:cNvSpPr>
            <a:spLocks noGrp="1"/>
          </p:cNvSpPr>
          <p:nvPr>
            <p:ph idx="1"/>
          </p:nvPr>
        </p:nvSpPr>
        <p:spPr>
          <a:xfrm>
            <a:off x="3429000" y="1524000"/>
            <a:ext cx="5257800" cy="4525963"/>
          </a:xfrm>
        </p:spPr>
        <p:txBody>
          <a:bodyPr>
            <a:noAutofit/>
          </a:bodyPr>
          <a:lstStyle/>
          <a:p>
            <a:r>
              <a:rPr lang="en-US" sz="2000" dirty="0" smtClean="0"/>
              <a:t>The same content of the educational course can be realized by means of several isomorphic and thus equally acceptable logical patterns coordinated with the existing the logic of science. The choice of one or another pattern of arranging the course is determined by the goals of education, the type of educational institution, the period of education, the existence of the relations between subjects as well as by a number of other conditions. The choice of the best possible logical structure of the course is one of the most essential tasks of methodology, the solution of which will determine to a considerable extent the success of the whole </a:t>
            </a:r>
            <a:r>
              <a:rPr lang="en-US" sz="2000" dirty="0" smtClean="0">
                <a:solidFill>
                  <a:schemeClr val="tx1"/>
                </a:solidFill>
              </a:rPr>
              <a:t>process of education</a:t>
            </a:r>
            <a:endParaRPr lang="en-US" sz="2000" dirty="0">
              <a:solidFill>
                <a:schemeClr val="tx1"/>
              </a:solidFill>
            </a:endParaRPr>
          </a:p>
        </p:txBody>
      </p:sp>
      <p:sp>
        <p:nvSpPr>
          <p:cNvPr id="5" name="Rounded Rectangle 4"/>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315200" cy="1143000"/>
          </a:xfrm>
        </p:spPr>
        <p:txBody>
          <a:bodyPr/>
          <a:lstStyle/>
          <a:p>
            <a:r>
              <a:rPr lang="en-US" dirty="0" smtClean="0"/>
              <a:t>References:</a:t>
            </a:r>
            <a:endParaRPr lang="en-US" dirty="0"/>
          </a:p>
        </p:txBody>
      </p:sp>
      <p:sp>
        <p:nvSpPr>
          <p:cNvPr id="3" name="Content Placeholder 2"/>
          <p:cNvSpPr>
            <a:spLocks noGrp="1"/>
          </p:cNvSpPr>
          <p:nvPr>
            <p:ph idx="1"/>
          </p:nvPr>
        </p:nvSpPr>
        <p:spPr>
          <a:xfrm>
            <a:off x="3352800" y="1295400"/>
            <a:ext cx="5257800" cy="4525963"/>
          </a:xfrm>
        </p:spPr>
        <p:txBody>
          <a:bodyPr>
            <a:noAutofit/>
          </a:bodyPr>
          <a:lstStyle/>
          <a:p>
            <a:r>
              <a:rPr lang="en-US" sz="1900" dirty="0" smtClean="0"/>
              <a:t>Gamow, G. (1961). </a:t>
            </a:r>
            <a:r>
              <a:rPr lang="en-US" sz="1900" i="1" dirty="0" smtClean="0"/>
              <a:t>Biography of physics.</a:t>
            </a:r>
            <a:r>
              <a:rPr lang="en-US" sz="1900" dirty="0" smtClean="0"/>
              <a:t> New York: Harper &amp; Brothers.</a:t>
            </a:r>
          </a:p>
          <a:p>
            <a:r>
              <a:rPr lang="en-US" sz="1900" dirty="0" err="1" smtClean="0"/>
              <a:t>Golin</a:t>
            </a:r>
            <a:r>
              <a:rPr lang="en-US" sz="1900" dirty="0" smtClean="0"/>
              <a:t>, G. (1985). Methods of scientific cognition in education. </a:t>
            </a:r>
            <a:r>
              <a:rPr lang="en-US" sz="1900" i="1" dirty="0" smtClean="0"/>
              <a:t>Sovetskaja </a:t>
            </a:r>
            <a:r>
              <a:rPr lang="en-US" sz="1900" i="1" dirty="0" err="1" smtClean="0"/>
              <a:t>Pedagogika</a:t>
            </a:r>
            <a:r>
              <a:rPr lang="en-US" sz="1900" dirty="0" smtClean="0"/>
              <a:t>, 3, 26-30.</a:t>
            </a:r>
          </a:p>
          <a:p>
            <a:r>
              <a:rPr lang="en-US" sz="1900" dirty="0" err="1" smtClean="0"/>
              <a:t>Golin</a:t>
            </a:r>
            <a:r>
              <a:rPr lang="en-US" sz="1900" dirty="0" smtClean="0"/>
              <a:t>, G. (1993). Methodological analysis of historical experiments. “</a:t>
            </a:r>
            <a:r>
              <a:rPr lang="en-US" sz="1900" i="1" dirty="0" smtClean="0"/>
              <a:t>SHIPS Teachers’ Network News</a:t>
            </a:r>
            <a:r>
              <a:rPr lang="en-US" sz="1900" dirty="0" smtClean="0"/>
              <a:t>, 3(3). 2-3.</a:t>
            </a:r>
          </a:p>
          <a:p>
            <a:r>
              <a:rPr lang="en-US" sz="1900" dirty="0" err="1" smtClean="0"/>
              <a:t>Golin</a:t>
            </a:r>
            <a:r>
              <a:rPr lang="en-US" sz="1900" dirty="0" smtClean="0"/>
              <a:t>, G. (1997). Structure of Scientific Knowledge and </a:t>
            </a:r>
            <a:r>
              <a:rPr lang="en-US" sz="1900" dirty="0" err="1" smtClean="0"/>
              <a:t>Cirriculum</a:t>
            </a:r>
            <a:r>
              <a:rPr lang="en-US" sz="1900" dirty="0" smtClean="0"/>
              <a:t> Design. “</a:t>
            </a:r>
            <a:r>
              <a:rPr lang="en-US" sz="1900" i="1" dirty="0" smtClean="0"/>
              <a:t>Interchange</a:t>
            </a:r>
            <a:r>
              <a:rPr lang="en-US" sz="1900" dirty="0" smtClean="0"/>
              <a:t>”, Vol. 28/2 &amp; 3, 159-169.</a:t>
            </a:r>
          </a:p>
          <a:p>
            <a:r>
              <a:rPr lang="en-US" sz="1900" dirty="0" err="1" smtClean="0"/>
              <a:t>Pinskij</a:t>
            </a:r>
            <a:r>
              <a:rPr lang="en-US" sz="1900" dirty="0" smtClean="0"/>
              <a:t>, A. &amp; </a:t>
            </a:r>
            <a:r>
              <a:rPr lang="en-US" sz="1900" dirty="0" err="1" smtClean="0"/>
              <a:t>Golin</a:t>
            </a:r>
            <a:r>
              <a:rPr lang="en-US" sz="1900" dirty="0" smtClean="0"/>
              <a:t>, G. (1983). Logic of Science and Logic of and Educational subject. </a:t>
            </a:r>
            <a:r>
              <a:rPr lang="en-US" sz="1900" i="1" dirty="0" smtClean="0"/>
              <a:t>Sovetskaja </a:t>
            </a:r>
            <a:r>
              <a:rPr lang="en-US" sz="1900" i="1" dirty="0" err="1" smtClean="0"/>
              <a:t>Pedagogica</a:t>
            </a:r>
            <a:r>
              <a:rPr lang="en-US" sz="1900" i="1" dirty="0" smtClean="0"/>
              <a:t>, </a:t>
            </a:r>
            <a:r>
              <a:rPr lang="en-US" sz="1900" dirty="0" smtClean="0"/>
              <a:t>12, 53-59.</a:t>
            </a:r>
          </a:p>
          <a:p>
            <a:r>
              <a:rPr lang="en-US" sz="1900" dirty="0" smtClean="0"/>
              <a:t>Wigner, E.P. (1970). </a:t>
            </a:r>
            <a:r>
              <a:rPr lang="en-US" sz="1900" i="1" dirty="0" smtClean="0"/>
              <a:t>Symmetries and Reflections</a:t>
            </a:r>
            <a:r>
              <a:rPr lang="en-US" sz="1900" dirty="0" smtClean="0"/>
              <a:t>. Bloomington &amp; London: Indiana University Press</a:t>
            </a:r>
            <a:endParaRPr lang="en-US" sz="1900"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315200" cy="1143000"/>
          </a:xfrm>
        </p:spPr>
        <p:txBody>
          <a:bodyPr>
            <a:noAutofit/>
          </a:bodyPr>
          <a:lstStyle/>
          <a:p>
            <a:r>
              <a:rPr lang="en-US" sz="4800" dirty="0" smtClean="0">
                <a:solidFill>
                  <a:schemeClr val="bg1"/>
                </a:solidFill>
              </a:rPr>
              <a:t>The Logic of Science and </a:t>
            </a:r>
            <a:br>
              <a:rPr lang="en-US" sz="4800" dirty="0" smtClean="0">
                <a:solidFill>
                  <a:schemeClr val="bg1"/>
                </a:solidFill>
              </a:rPr>
            </a:br>
            <a:r>
              <a:rPr lang="en-US" sz="4800" dirty="0" smtClean="0">
                <a:solidFill>
                  <a:schemeClr val="bg1"/>
                </a:solidFill>
              </a:rPr>
              <a:t>Teaching Physics</a:t>
            </a:r>
            <a:endParaRPr lang="en-US" sz="4800" dirty="0"/>
          </a:p>
        </p:txBody>
      </p:sp>
      <p:sp>
        <p:nvSpPr>
          <p:cNvPr id="3" name="Content Placeholder 2"/>
          <p:cNvSpPr>
            <a:spLocks noGrp="1"/>
          </p:cNvSpPr>
          <p:nvPr>
            <p:ph idx="1"/>
          </p:nvPr>
        </p:nvSpPr>
        <p:spPr>
          <a:xfrm>
            <a:off x="3886200" y="2332037"/>
            <a:ext cx="5257800" cy="4525963"/>
          </a:xfrm>
        </p:spPr>
        <p:txBody>
          <a:bodyPr>
            <a:normAutofit/>
          </a:bodyPr>
          <a:lstStyle/>
          <a:p>
            <a:r>
              <a:rPr lang="en-US" dirty="0" smtClean="0"/>
              <a:t>Increasing educational demands on the process of teaching makes us resort to the problem of the relation between the logic of science and the logic of an educational subject. </a:t>
            </a:r>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5257800" cy="1143000"/>
          </a:xfrm>
        </p:spPr>
        <p:txBody>
          <a:bodyPr>
            <a:noAutofit/>
          </a:bodyPr>
          <a:lstStyle/>
          <a:p>
            <a:r>
              <a:rPr lang="en-US" sz="3600" dirty="0" smtClean="0">
                <a:solidFill>
                  <a:schemeClr val="bg1"/>
                </a:solidFill>
              </a:rPr>
              <a:t>The Logic of Science and </a:t>
            </a:r>
            <a:br>
              <a:rPr lang="en-US" sz="3600" dirty="0" smtClean="0">
                <a:solidFill>
                  <a:schemeClr val="bg1"/>
                </a:solidFill>
              </a:rPr>
            </a:br>
            <a:r>
              <a:rPr lang="en-US" sz="3600" dirty="0" smtClean="0">
                <a:solidFill>
                  <a:schemeClr val="bg1"/>
                </a:solidFill>
              </a:rPr>
              <a:t>Teaching Physics</a:t>
            </a:r>
            <a:endParaRPr lang="en-US" sz="3600" dirty="0"/>
          </a:p>
        </p:txBody>
      </p:sp>
      <p:sp>
        <p:nvSpPr>
          <p:cNvPr id="5" name="TextBox 4"/>
          <p:cNvSpPr txBox="1"/>
          <p:nvPr/>
        </p:nvSpPr>
        <p:spPr>
          <a:xfrm>
            <a:off x="2514600" y="1219200"/>
            <a:ext cx="6400800" cy="5632311"/>
          </a:xfrm>
          <a:prstGeom prst="rect">
            <a:avLst/>
          </a:prstGeom>
          <a:noFill/>
        </p:spPr>
        <p:txBody>
          <a:bodyPr wrap="square" rtlCol="0">
            <a:spAutoFit/>
          </a:bodyPr>
          <a:lstStyle/>
          <a:p>
            <a:pPr lvl="2">
              <a:buFont typeface="Arial" pitchFamily="34" charset="0"/>
              <a:buChar char="•"/>
            </a:pPr>
            <a:r>
              <a:rPr lang="en-US" sz="2000" dirty="0" smtClean="0">
                <a:solidFill>
                  <a:schemeClr val="bg1"/>
                </a:solidFill>
              </a:rPr>
              <a:t>In the course of their professional activities, when studying the process of passing scientific information to the next generation, methodologists always deal with two distinct objects:</a:t>
            </a:r>
          </a:p>
          <a:p>
            <a:pPr marL="1714500" lvl="3" indent="-342900">
              <a:buFont typeface="+mj-lt"/>
              <a:buAutoNum type="arabicPeriod"/>
            </a:pPr>
            <a:r>
              <a:rPr lang="en-US" sz="2000" dirty="0" smtClean="0">
                <a:solidFill>
                  <a:schemeClr val="bg1"/>
                </a:solidFill>
              </a:rPr>
              <a:t>	Basic science and related scientific cognition, and  </a:t>
            </a:r>
          </a:p>
          <a:p>
            <a:pPr marL="1714500" lvl="3" indent="-342900">
              <a:buFont typeface="+mj-lt"/>
              <a:buAutoNum type="arabicPeriod"/>
            </a:pPr>
            <a:r>
              <a:rPr lang="en-US" sz="2000" dirty="0" smtClean="0">
                <a:solidFill>
                  <a:schemeClr val="bg1"/>
                </a:solidFill>
              </a:rPr>
              <a:t>	the educational subject corresponding to the scientific cognition.</a:t>
            </a:r>
          </a:p>
          <a:p>
            <a:pPr lvl="3"/>
            <a:r>
              <a:rPr lang="en-US" sz="2000" dirty="0" smtClean="0">
                <a:solidFill>
                  <a:schemeClr val="bg1"/>
                </a:solidFill>
              </a:rPr>
              <a:t> What is the relation between these objects, what are their similarities and differences, what changes occur in the system of scientific knowledge in the process of conversion of a science into an educational course, what is meant by the more and more frequent appeals of </a:t>
            </a:r>
            <a:r>
              <a:rPr lang="en-US" sz="2000" dirty="0" smtClean="0">
                <a:solidFill>
                  <a:schemeClr val="bg1"/>
                </a:solidFill>
              </a:rPr>
              <a:t> </a:t>
            </a:r>
            <a:r>
              <a:rPr lang="en-US" sz="2000" dirty="0" smtClean="0">
                <a:solidFill>
                  <a:schemeClr val="bg1"/>
                </a:solidFill>
              </a:rPr>
              <a:t>methodologists to follow </a:t>
            </a:r>
            <a:r>
              <a:rPr lang="en-US" sz="2000" dirty="0" smtClean="0"/>
              <a:t>the logic of science when designing an educational subject? </a:t>
            </a:r>
          </a:p>
        </p:txBody>
      </p:sp>
      <p:sp>
        <p:nvSpPr>
          <p:cNvPr id="6" name="Rounded Rectangle 5"/>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7162800" cy="1143000"/>
          </a:xfrm>
        </p:spPr>
        <p:txBody>
          <a:bodyPr>
            <a:noAutofit/>
          </a:bodyPr>
          <a:lstStyle/>
          <a:p>
            <a:r>
              <a:rPr lang="en-US" sz="4800" dirty="0" smtClean="0">
                <a:solidFill>
                  <a:schemeClr val="bg1"/>
                </a:solidFill>
              </a:rPr>
              <a:t>The Logic of Science and </a:t>
            </a:r>
            <a:br>
              <a:rPr lang="en-US" sz="4800" dirty="0" smtClean="0">
                <a:solidFill>
                  <a:schemeClr val="bg1"/>
                </a:solidFill>
              </a:rPr>
            </a:br>
            <a:r>
              <a:rPr lang="en-US" sz="4800" dirty="0" smtClean="0">
                <a:solidFill>
                  <a:schemeClr val="bg1"/>
                </a:solidFill>
              </a:rPr>
              <a:t>Teaching Physics</a:t>
            </a:r>
            <a:endParaRPr lang="en-US" sz="4800" dirty="0"/>
          </a:p>
        </p:txBody>
      </p:sp>
      <p:sp>
        <p:nvSpPr>
          <p:cNvPr id="3" name="Content Placeholder 2"/>
          <p:cNvSpPr>
            <a:spLocks noGrp="1"/>
          </p:cNvSpPr>
          <p:nvPr>
            <p:ph idx="1"/>
          </p:nvPr>
        </p:nvSpPr>
        <p:spPr/>
        <p:txBody>
          <a:bodyPr/>
          <a:lstStyle/>
          <a:p>
            <a:pPr marL="342900" lvl="2" indent="-342900"/>
            <a:r>
              <a:rPr lang="en-US" sz="3200" dirty="0" smtClean="0">
                <a:solidFill>
                  <a:schemeClr val="bg1"/>
                </a:solidFill>
              </a:rPr>
              <a:t>The attempt to answer the questions  raised above has first of all made it necessary to differentiate between the following concepts: The logic of physics as science and the logic of physics as an educational subject.</a:t>
            </a:r>
          </a:p>
          <a:p>
            <a:endParaRPr lang="en-US"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04800"/>
            <a:ext cx="5257800" cy="1143000"/>
          </a:xfrm>
        </p:spPr>
        <p:txBody>
          <a:bodyPr/>
          <a:lstStyle/>
          <a:p>
            <a:r>
              <a:rPr lang="en-US" dirty="0" smtClean="0"/>
              <a:t>The Logic of Physics</a:t>
            </a:r>
            <a:endParaRPr lang="en-US" dirty="0"/>
          </a:p>
        </p:txBody>
      </p:sp>
      <p:sp>
        <p:nvSpPr>
          <p:cNvPr id="3" name="Content Placeholder 2"/>
          <p:cNvSpPr>
            <a:spLocks noGrp="1"/>
          </p:cNvSpPr>
          <p:nvPr>
            <p:ph idx="1"/>
          </p:nvPr>
        </p:nvSpPr>
        <p:spPr/>
        <p:txBody>
          <a:bodyPr/>
          <a:lstStyle/>
          <a:p>
            <a:r>
              <a:rPr lang="en-US" dirty="0" smtClean="0"/>
              <a:t>The process of scientific cognition as a whole is characterized by a certain logic. It is revealed in the fact that the main stages of the indicated process can be represented as a logically closed scheme – namely a chain:</a:t>
            </a:r>
            <a:endParaRPr lang="en-US"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5257800" cy="838200"/>
          </a:xfrm>
        </p:spPr>
        <p:txBody>
          <a:bodyPr/>
          <a:lstStyle/>
          <a:p>
            <a:r>
              <a:rPr lang="en-US" dirty="0" smtClean="0"/>
              <a:t>The Logic of Physics</a:t>
            </a:r>
            <a:endParaRPr lang="en-US" dirty="0"/>
          </a:p>
        </p:txBody>
      </p:sp>
      <p:sp>
        <p:nvSpPr>
          <p:cNvPr id="3" name="Content Placeholder 2"/>
          <p:cNvSpPr>
            <a:spLocks noGrp="1"/>
          </p:cNvSpPr>
          <p:nvPr>
            <p:ph idx="1"/>
          </p:nvPr>
        </p:nvSpPr>
        <p:spPr>
          <a:xfrm>
            <a:off x="3505200" y="1219200"/>
            <a:ext cx="5257800" cy="4525963"/>
          </a:xfrm>
        </p:spPr>
        <p:txBody>
          <a:bodyPr>
            <a:noAutofit/>
          </a:bodyPr>
          <a:lstStyle/>
          <a:p>
            <a:pPr marL="514350" indent="-514350">
              <a:buFont typeface="+mj-lt"/>
              <a:buAutoNum type="arabicPeriod"/>
            </a:pPr>
            <a:r>
              <a:rPr lang="en-US" sz="2400" dirty="0" smtClean="0"/>
              <a:t>Discovering and accumulating facts that have found no explanation within the paradigm.</a:t>
            </a:r>
          </a:p>
          <a:p>
            <a:pPr marL="514350" indent="-514350">
              <a:buFont typeface="+mj-lt"/>
              <a:buAutoNum type="arabicPeriod"/>
            </a:pPr>
            <a:r>
              <a:rPr lang="en-US" sz="2400" dirty="0" smtClean="0"/>
              <a:t>Generalizing this facts by advancing general principles (hypotheses) that allow one to explain new facts.</a:t>
            </a:r>
          </a:p>
          <a:p>
            <a:pPr marL="514350" indent="-514350">
              <a:buFont typeface="+mj-lt"/>
              <a:buAutoNum type="arabicPeriod"/>
            </a:pPr>
            <a:r>
              <a:rPr lang="en-US" sz="2400" dirty="0" smtClean="0"/>
              <a:t>Developing a theory (that is, specifying the hypotheses and designing a mathematical apparatus).</a:t>
            </a:r>
          </a:p>
          <a:p>
            <a:pPr marL="514350" indent="-514350">
              <a:buFont typeface="+mj-lt"/>
              <a:buAutoNum type="arabicPeriod"/>
            </a:pPr>
            <a:r>
              <a:rPr lang="en-US" sz="2400" dirty="0" smtClean="0"/>
              <a:t>Obtaining consequences from the developed theory. And,</a:t>
            </a:r>
            <a:endParaRPr lang="en-US" sz="2400"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5257800" cy="715962"/>
          </a:xfrm>
        </p:spPr>
        <p:txBody>
          <a:bodyPr>
            <a:normAutofit fontScale="90000"/>
          </a:bodyPr>
          <a:lstStyle/>
          <a:p>
            <a:r>
              <a:rPr lang="en-US" dirty="0" smtClean="0"/>
              <a:t>The Logic of Physics</a:t>
            </a:r>
            <a:endParaRPr lang="en-US" dirty="0"/>
          </a:p>
        </p:txBody>
      </p:sp>
      <p:sp>
        <p:nvSpPr>
          <p:cNvPr id="3" name="Content Placeholder 2"/>
          <p:cNvSpPr>
            <a:spLocks noGrp="1"/>
          </p:cNvSpPr>
          <p:nvPr>
            <p:ph idx="1"/>
          </p:nvPr>
        </p:nvSpPr>
        <p:spPr>
          <a:xfrm>
            <a:off x="3429000" y="914400"/>
            <a:ext cx="5257800" cy="5211763"/>
          </a:xfrm>
        </p:spPr>
        <p:txBody>
          <a:bodyPr>
            <a:normAutofit fontScale="85000" lnSpcReduction="10000"/>
          </a:bodyPr>
          <a:lstStyle/>
          <a:p>
            <a:pPr marL="514350" indent="-514350">
              <a:buFont typeface="+mj-lt"/>
              <a:buAutoNum type="arabicPeriod" startAt="5"/>
            </a:pPr>
            <a:r>
              <a:rPr lang="en-US" dirty="0" smtClean="0"/>
              <a:t> </a:t>
            </a:r>
            <a:r>
              <a:rPr lang="en-US" sz="3300" dirty="0" smtClean="0"/>
              <a:t>experimentally testing the obtained consequences. (</a:t>
            </a:r>
            <a:r>
              <a:rPr lang="en-US" sz="3300" dirty="0" err="1" smtClean="0"/>
              <a:t>Golin</a:t>
            </a:r>
            <a:r>
              <a:rPr lang="en-US" sz="3300" dirty="0" smtClean="0"/>
              <a:t>, 1993). It is in this way that the majority of physical theories were built, such as Newton’s mechanics (including the law of universal gravity), thermodynamics, the electromagnetic field theory, the special and general theories of relativity, Bohr’s atomic theory, and so on (Bohr, 1976).</a:t>
            </a:r>
            <a:endParaRPr lang="en-US" sz="3300"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5257800" cy="715962"/>
          </a:xfrm>
        </p:spPr>
        <p:txBody>
          <a:bodyPr>
            <a:normAutofit fontScale="90000"/>
          </a:bodyPr>
          <a:lstStyle/>
          <a:p>
            <a:r>
              <a:rPr lang="en-US" dirty="0" smtClean="0"/>
              <a:t>The Logic of Physics</a:t>
            </a:r>
            <a:endParaRPr lang="en-US" dirty="0"/>
          </a:p>
        </p:txBody>
      </p:sp>
      <p:sp>
        <p:nvSpPr>
          <p:cNvPr id="3" name="Content Placeholder 2"/>
          <p:cNvSpPr>
            <a:spLocks noGrp="1"/>
          </p:cNvSpPr>
          <p:nvPr>
            <p:ph idx="1"/>
          </p:nvPr>
        </p:nvSpPr>
        <p:spPr>
          <a:xfrm>
            <a:off x="3581400" y="1219200"/>
            <a:ext cx="5257800" cy="5059363"/>
          </a:xfrm>
        </p:spPr>
        <p:txBody>
          <a:bodyPr>
            <a:normAutofit fontScale="85000" lnSpcReduction="20000"/>
          </a:bodyPr>
          <a:lstStyle/>
          <a:p>
            <a:r>
              <a:rPr lang="en-US" dirty="0" smtClean="0"/>
              <a:t>Regardless of a specific theoretical structure, a scientific process always begins and ends with facts discovered in the experiment (Gamow, 1961). It is the second stage, namely, the birth of a hypothesis, that is intuitive and illogical in nature; but then, that is the most crucial moment in scientific work, which needs its genius. The third and fourth stages reflect the acquisition of new knowledge in a purely deductive (logic) way.</a:t>
            </a:r>
            <a:endParaRPr lang="en-US"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848600" cy="1143000"/>
          </a:xfrm>
        </p:spPr>
        <p:txBody>
          <a:bodyPr>
            <a:normAutofit fontScale="90000"/>
          </a:bodyPr>
          <a:lstStyle/>
          <a:p>
            <a:r>
              <a:rPr lang="en-US" dirty="0" smtClean="0"/>
              <a:t>The Logic of Physics as an Educational Subject</a:t>
            </a:r>
            <a:endParaRPr lang="en-US" dirty="0"/>
          </a:p>
        </p:txBody>
      </p:sp>
      <p:sp>
        <p:nvSpPr>
          <p:cNvPr id="3" name="Content Placeholder 2"/>
          <p:cNvSpPr>
            <a:spLocks noGrp="1"/>
          </p:cNvSpPr>
          <p:nvPr>
            <p:ph idx="1"/>
          </p:nvPr>
        </p:nvSpPr>
        <p:spPr>
          <a:xfrm>
            <a:off x="3429000" y="1371600"/>
            <a:ext cx="5257800" cy="4754563"/>
          </a:xfrm>
        </p:spPr>
        <p:txBody>
          <a:bodyPr>
            <a:normAutofit fontScale="92500" lnSpcReduction="10000"/>
          </a:bodyPr>
          <a:lstStyle/>
          <a:p>
            <a:r>
              <a:rPr lang="en-US" dirty="0" smtClean="0"/>
              <a:t>An educational subject undoubtedly has to be organized logically, otherwise the process of learning would be reduced to the mechanical memorization of uncoordinated scientific facts, laws, and definitions. So what can become a basis of designing the logic of an educational subject?</a:t>
            </a:r>
            <a:endParaRPr lang="en-US" dirty="0"/>
          </a:p>
        </p:txBody>
      </p:sp>
      <p:sp>
        <p:nvSpPr>
          <p:cNvPr id="4" name="Rounded Rectangle 3"/>
          <p:cNvSpPr/>
          <p:nvPr/>
        </p:nvSpPr>
        <p:spPr>
          <a:xfrm>
            <a:off x="0" y="6477000"/>
            <a:ext cx="1143000" cy="381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cience-Laboratory-PowerPoint-Template-27450">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Science-Laboratory-PowerPoint-Template-27450</Template>
  <TotalTime>111</TotalTime>
  <Words>1061</Words>
  <Application>Microsoft Office PowerPoint</Application>
  <PresentationFormat>On-screen Show (4:3)</PresentationFormat>
  <Paragraphs>43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Science-Laboratory-PowerPoint-Template-27450</vt:lpstr>
      <vt:lpstr>PowerPoint Presentation</vt:lpstr>
      <vt:lpstr>The Logic of Science and  Teaching Physics</vt:lpstr>
      <vt:lpstr>The Logic of Science and  Teaching Physics</vt:lpstr>
      <vt:lpstr>The Logic of Science and  Teaching Physics</vt:lpstr>
      <vt:lpstr>The Logic of Physics</vt:lpstr>
      <vt:lpstr>The Logic of Physics</vt:lpstr>
      <vt:lpstr>The Logic of Physics</vt:lpstr>
      <vt:lpstr>The Logic of Physics</vt:lpstr>
      <vt:lpstr>The Logic of Physics as an Educational Subject</vt:lpstr>
      <vt:lpstr>The Logic of Physics as an Educational Subject</vt:lpstr>
      <vt:lpstr>The Logic of Physics as an Educational Subject</vt:lpstr>
      <vt:lpstr>The Logic of Physics as an  Educational Subject</vt:lpstr>
      <vt:lpstr>The Logic of Physics as an Educational Subject</vt:lpstr>
      <vt:lpstr>The Logic of Physics as an Educational Subject</vt:lpstr>
      <vt:lpstr>References:</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Genrikh M Golin</cp:lastModifiedBy>
  <cp:revision>16</cp:revision>
  <dcterms:created xsi:type="dcterms:W3CDTF">2017-01-30T01:32:36Z</dcterms:created>
  <dcterms:modified xsi:type="dcterms:W3CDTF">2017-02-06T23:12:03Z</dcterms:modified>
</cp:coreProperties>
</file>